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RTHASAROTHI HATI" userId="9eee3edbdca082ff" providerId="LiveId" clId="{EF52C7E2-35B4-4C14-863F-FF666BD43033}"/>
    <pc:docChg chg="custSel addSld delSld modSld">
      <pc:chgData name="PARTHASAROTHI HATI" userId="9eee3edbdca082ff" providerId="LiveId" clId="{EF52C7E2-35B4-4C14-863F-FF666BD43033}" dt="2023-01-08T15:25:55.464" v="1469" actId="20577"/>
      <pc:docMkLst>
        <pc:docMk/>
      </pc:docMkLst>
      <pc:sldChg chg="modSp new mod">
        <pc:chgData name="PARTHASAROTHI HATI" userId="9eee3edbdca082ff" providerId="LiveId" clId="{EF52C7E2-35B4-4C14-863F-FF666BD43033}" dt="2023-01-08T14:24:38.136" v="329" actId="20577"/>
        <pc:sldMkLst>
          <pc:docMk/>
          <pc:sldMk cId="2177433419" sldId="257"/>
        </pc:sldMkLst>
        <pc:spChg chg="mod">
          <ac:chgData name="PARTHASAROTHI HATI" userId="9eee3edbdca082ff" providerId="LiveId" clId="{EF52C7E2-35B4-4C14-863F-FF666BD43033}" dt="2023-01-08T14:24:38.136" v="329" actId="20577"/>
          <ac:spMkLst>
            <pc:docMk/>
            <pc:sldMk cId="2177433419" sldId="257"/>
            <ac:spMk id="3" creationId="{9C743833-DC50-BE09-2DFE-E970254975E9}"/>
          </ac:spMkLst>
        </pc:spChg>
      </pc:sldChg>
      <pc:sldChg chg="new del">
        <pc:chgData name="PARTHASAROTHI HATI" userId="9eee3edbdca082ff" providerId="LiveId" clId="{EF52C7E2-35B4-4C14-863F-FF666BD43033}" dt="2023-01-08T05:13:06.503" v="1" actId="2696"/>
        <pc:sldMkLst>
          <pc:docMk/>
          <pc:sldMk cId="2970068367" sldId="257"/>
        </pc:sldMkLst>
      </pc:sldChg>
      <pc:sldChg chg="modSp new mod">
        <pc:chgData name="PARTHASAROTHI HATI" userId="9eee3edbdca082ff" providerId="LiveId" clId="{EF52C7E2-35B4-4C14-863F-FF666BD43033}" dt="2023-01-08T14:41:20.418" v="702" actId="20577"/>
        <pc:sldMkLst>
          <pc:docMk/>
          <pc:sldMk cId="2667101042" sldId="258"/>
        </pc:sldMkLst>
        <pc:spChg chg="mod">
          <ac:chgData name="PARTHASAROTHI HATI" userId="9eee3edbdca082ff" providerId="LiveId" clId="{EF52C7E2-35B4-4C14-863F-FF666BD43033}" dt="2023-01-08T14:41:20.418" v="702" actId="20577"/>
          <ac:spMkLst>
            <pc:docMk/>
            <pc:sldMk cId="2667101042" sldId="258"/>
            <ac:spMk id="3" creationId="{9CE37A5C-B2DB-84C8-883A-7BDCFB3A4095}"/>
          </ac:spMkLst>
        </pc:spChg>
      </pc:sldChg>
      <pc:sldChg chg="modSp new mod">
        <pc:chgData name="PARTHASAROTHI HATI" userId="9eee3edbdca082ff" providerId="LiveId" clId="{EF52C7E2-35B4-4C14-863F-FF666BD43033}" dt="2023-01-08T15:10:46.429" v="1087" actId="20577"/>
        <pc:sldMkLst>
          <pc:docMk/>
          <pc:sldMk cId="248707830" sldId="259"/>
        </pc:sldMkLst>
        <pc:spChg chg="mod">
          <ac:chgData name="PARTHASAROTHI HATI" userId="9eee3edbdca082ff" providerId="LiveId" clId="{EF52C7E2-35B4-4C14-863F-FF666BD43033}" dt="2023-01-08T15:10:46.429" v="1087" actId="20577"/>
          <ac:spMkLst>
            <pc:docMk/>
            <pc:sldMk cId="248707830" sldId="259"/>
            <ac:spMk id="3" creationId="{5A3C82C8-D0AE-67CD-B6DF-6F1C3D53CADA}"/>
          </ac:spMkLst>
        </pc:spChg>
      </pc:sldChg>
      <pc:sldChg chg="modSp new mod">
        <pc:chgData name="PARTHASAROTHI HATI" userId="9eee3edbdca082ff" providerId="LiveId" clId="{EF52C7E2-35B4-4C14-863F-FF666BD43033}" dt="2023-01-08T15:19:54.171" v="1337" actId="20577"/>
        <pc:sldMkLst>
          <pc:docMk/>
          <pc:sldMk cId="3810008962" sldId="260"/>
        </pc:sldMkLst>
        <pc:spChg chg="mod">
          <ac:chgData name="PARTHASAROTHI HATI" userId="9eee3edbdca082ff" providerId="LiveId" clId="{EF52C7E2-35B4-4C14-863F-FF666BD43033}" dt="2023-01-08T15:19:54.171" v="1337" actId="20577"/>
          <ac:spMkLst>
            <pc:docMk/>
            <pc:sldMk cId="3810008962" sldId="260"/>
            <ac:spMk id="3" creationId="{08269EC1-BC98-A3AE-EC8D-F6CB3CB085A0}"/>
          </ac:spMkLst>
        </pc:spChg>
      </pc:sldChg>
      <pc:sldChg chg="new del">
        <pc:chgData name="PARTHASAROTHI HATI" userId="9eee3edbdca082ff" providerId="LiveId" clId="{EF52C7E2-35B4-4C14-863F-FF666BD43033}" dt="2023-01-08T15:10:15.084" v="1086" actId="47"/>
        <pc:sldMkLst>
          <pc:docMk/>
          <pc:sldMk cId="4273867248" sldId="260"/>
        </pc:sldMkLst>
      </pc:sldChg>
      <pc:sldChg chg="modSp new mod">
        <pc:chgData name="PARTHASAROTHI HATI" userId="9eee3edbdca082ff" providerId="LiveId" clId="{EF52C7E2-35B4-4C14-863F-FF666BD43033}" dt="2023-01-08T15:25:55.464" v="1469" actId="20577"/>
        <pc:sldMkLst>
          <pc:docMk/>
          <pc:sldMk cId="2187988633" sldId="261"/>
        </pc:sldMkLst>
        <pc:spChg chg="mod">
          <ac:chgData name="PARTHASAROTHI HATI" userId="9eee3edbdca082ff" providerId="LiveId" clId="{EF52C7E2-35B4-4C14-863F-FF666BD43033}" dt="2023-01-08T15:25:55.464" v="1469" actId="20577"/>
          <ac:spMkLst>
            <pc:docMk/>
            <pc:sldMk cId="2187988633" sldId="261"/>
            <ac:spMk id="3" creationId="{FB2E19BA-BB9D-A32B-E18E-D34FBEE1CAE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CD8F-3876-4149-9C9A-62D86805DDB2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40B-233E-49BD-AA8A-5068633E4E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4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CD8F-3876-4149-9C9A-62D86805DDB2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40B-233E-49BD-AA8A-5068633E4E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96715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CD8F-3876-4149-9C9A-62D86805DDB2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40B-233E-49BD-AA8A-5068633E4E59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1418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CD8F-3876-4149-9C9A-62D86805DDB2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40B-233E-49BD-AA8A-5068633E4E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6195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CD8F-3876-4149-9C9A-62D86805DDB2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40B-233E-49BD-AA8A-5068633E4E59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80215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CD8F-3876-4149-9C9A-62D86805DDB2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40B-233E-49BD-AA8A-5068633E4E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518630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CD8F-3876-4149-9C9A-62D86805DDB2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40B-233E-49BD-AA8A-5068633E4E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341785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CD8F-3876-4149-9C9A-62D86805DDB2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40B-233E-49BD-AA8A-5068633E4E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0599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CD8F-3876-4149-9C9A-62D86805DDB2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40B-233E-49BD-AA8A-5068633E4E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5736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CD8F-3876-4149-9C9A-62D86805DDB2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40B-233E-49BD-AA8A-5068633E4E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8219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CD8F-3876-4149-9C9A-62D86805DDB2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40B-233E-49BD-AA8A-5068633E4E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69930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CD8F-3876-4149-9C9A-62D86805DDB2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40B-233E-49BD-AA8A-5068633E4E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94471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CD8F-3876-4149-9C9A-62D86805DDB2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40B-233E-49BD-AA8A-5068633E4E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2165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CD8F-3876-4149-9C9A-62D86805DDB2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40B-233E-49BD-AA8A-5068633E4E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4692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CD8F-3876-4149-9C9A-62D86805DDB2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40B-233E-49BD-AA8A-5068633E4E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5306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CD8F-3876-4149-9C9A-62D86805DDB2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40B-233E-49BD-AA8A-5068633E4E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0250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0CD8F-3876-4149-9C9A-62D86805DDB2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F311C40B-233E-49BD-AA8A-5068633E4E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6229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11822-2616-7259-CC31-A3518C7D11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6" y="909320"/>
            <a:ext cx="7766936" cy="251968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70C0"/>
                </a:solidFill>
                <a:latin typeface="Agency FB" panose="020B0503020202020204" pitchFamily="34" charset="0"/>
              </a:rPr>
              <a:t>Khatra Adibasi Mahavidyalaya</a:t>
            </a:r>
            <a:br>
              <a:rPr lang="en-US" dirty="0"/>
            </a:br>
            <a:r>
              <a:rPr lang="en-US" dirty="0">
                <a:solidFill>
                  <a:srgbClr val="0070C0"/>
                </a:solidFill>
                <a:latin typeface="Agency FB" panose="020B0503020202020204" pitchFamily="34" charset="0"/>
              </a:rPr>
              <a:t>1</a:t>
            </a:r>
            <a:r>
              <a:rPr lang="en-US" baseline="30000" dirty="0">
                <a:solidFill>
                  <a:srgbClr val="0070C0"/>
                </a:solidFill>
                <a:latin typeface="Agency FB" panose="020B0503020202020204" pitchFamily="34" charset="0"/>
              </a:rPr>
              <a:t>st</a:t>
            </a:r>
            <a:r>
              <a:rPr lang="en-US" dirty="0">
                <a:solidFill>
                  <a:srgbClr val="0070C0"/>
                </a:solidFill>
                <a:latin typeface="Agency FB" panose="020B0503020202020204" pitchFamily="34" charset="0"/>
              </a:rPr>
              <a:t> semester. Bengali (Hons). </a:t>
            </a:r>
            <a:br>
              <a:rPr lang="en-US" dirty="0">
                <a:solidFill>
                  <a:srgbClr val="0070C0"/>
                </a:solidFill>
                <a:latin typeface="Agency FB" panose="020B0503020202020204" pitchFamily="34" charset="0"/>
              </a:rPr>
            </a:br>
            <a:r>
              <a:rPr lang="en-US" dirty="0">
                <a:solidFill>
                  <a:srgbClr val="0070C0"/>
                </a:solidFill>
                <a:latin typeface="Agency FB" panose="020B0503020202020204" pitchFamily="34" charset="0"/>
              </a:rPr>
              <a:t>  6</a:t>
            </a:r>
            <a:r>
              <a:rPr lang="en-US" baseline="30000" dirty="0">
                <a:solidFill>
                  <a:srgbClr val="0070C0"/>
                </a:solidFill>
                <a:latin typeface="Agency FB" panose="020B0503020202020204" pitchFamily="34" charset="0"/>
              </a:rPr>
              <a:t>th</a:t>
            </a:r>
            <a:r>
              <a:rPr lang="en-US" dirty="0">
                <a:solidFill>
                  <a:srgbClr val="0070C0"/>
                </a:solidFill>
                <a:latin typeface="Agency FB" panose="020B0503020202020204" pitchFamily="34" charset="0"/>
              </a:rPr>
              <a:t> December, 2017</a:t>
            </a:r>
            <a:br>
              <a:rPr lang="en-US" dirty="0">
                <a:solidFill>
                  <a:srgbClr val="0070C0"/>
                </a:solidFill>
                <a:latin typeface="Agency FB" panose="020B0503020202020204" pitchFamily="34" charset="0"/>
              </a:rPr>
            </a:br>
            <a:r>
              <a:rPr lang="en-US" dirty="0">
                <a:solidFill>
                  <a:srgbClr val="0070C0"/>
                </a:solidFill>
                <a:latin typeface="Agency FB" panose="020B0503020202020204" pitchFamily="34" charset="0"/>
              </a:rPr>
              <a:t>2017-2018</a:t>
            </a:r>
            <a:endParaRPr lang="en-IN" dirty="0">
              <a:solidFill>
                <a:srgbClr val="0070C0"/>
              </a:solidFill>
              <a:latin typeface="Agency FB" panose="020B0503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B2BF47-6552-5185-7DE6-BD6C1E3282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6" y="4050833"/>
            <a:ext cx="8795174" cy="2177247"/>
          </a:xfrm>
        </p:spPr>
        <p:txBody>
          <a:bodyPr>
            <a:normAutofit/>
          </a:bodyPr>
          <a:lstStyle/>
          <a:p>
            <a:pPr algn="ctr"/>
            <a:r>
              <a:rPr lang="en-US" sz="3600" dirty="0" err="1">
                <a:latin typeface="Vrinda" panose="020B0502040204020203" pitchFamily="34" charset="0"/>
                <a:cs typeface="Vrinda" panose="020B0502040204020203" pitchFamily="34" charset="0"/>
              </a:rPr>
              <a:t>অলঙ্কার</a:t>
            </a:r>
            <a:r>
              <a:rPr lang="en-US" sz="3600" dirty="0">
                <a:latin typeface="Vrinda" panose="020B0502040204020203" pitchFamily="34" charset="0"/>
                <a:cs typeface="Vrinda" panose="020B0502040204020203" pitchFamily="34" charset="0"/>
              </a:rPr>
              <a:t> </a:t>
            </a:r>
            <a:r>
              <a:rPr lang="en-US" sz="3600" dirty="0" err="1">
                <a:latin typeface="Vrinda" panose="020B0502040204020203" pitchFamily="34" charset="0"/>
                <a:cs typeface="Vrinda" panose="020B0502040204020203" pitchFamily="34" charset="0"/>
              </a:rPr>
              <a:t>বিষয়ক</a:t>
            </a:r>
            <a:r>
              <a:rPr lang="en-US" sz="3600" dirty="0">
                <a:latin typeface="Vrinda" panose="020B0502040204020203" pitchFamily="34" charset="0"/>
                <a:cs typeface="Vrinda" panose="020B0502040204020203" pitchFamily="34" charset="0"/>
              </a:rPr>
              <a:t> </a:t>
            </a:r>
            <a:r>
              <a:rPr lang="en-US" sz="3600" dirty="0" err="1">
                <a:latin typeface="Vrinda" panose="020B0502040204020203" pitchFamily="34" charset="0"/>
                <a:cs typeface="Vrinda" panose="020B0502040204020203" pitchFamily="34" charset="0"/>
              </a:rPr>
              <a:t>আলোচনা</a:t>
            </a:r>
            <a:r>
              <a:rPr lang="en-US" sz="3600" dirty="0">
                <a:latin typeface="Vrinda" panose="020B0502040204020203" pitchFamily="34" charset="0"/>
                <a:cs typeface="Vrinda" panose="020B0502040204020203" pitchFamily="34" charset="0"/>
              </a:rPr>
              <a:t> </a:t>
            </a:r>
          </a:p>
          <a:p>
            <a:pPr algn="ctr"/>
            <a:r>
              <a:rPr lang="en-US" sz="3100" dirty="0" err="1">
                <a:latin typeface="Vrinda" panose="020B0502040204020203" pitchFamily="34" charset="0"/>
                <a:cs typeface="Vrinda" panose="020B0502040204020203" pitchFamily="34" charset="0"/>
              </a:rPr>
              <a:t>আলোচ্য</a:t>
            </a:r>
            <a:r>
              <a:rPr lang="en-US" sz="3100" dirty="0">
                <a:latin typeface="Vrinda" panose="020B0502040204020203" pitchFamily="34" charset="0"/>
                <a:cs typeface="Vrinda" panose="020B0502040204020203" pitchFamily="34" charset="0"/>
              </a:rPr>
              <a:t> </a:t>
            </a:r>
            <a:r>
              <a:rPr lang="en-US" sz="3100" dirty="0" err="1">
                <a:latin typeface="Vrinda" panose="020B0502040204020203" pitchFamily="34" charset="0"/>
                <a:cs typeface="Vrinda" panose="020B0502040204020203" pitchFamily="34" charset="0"/>
              </a:rPr>
              <a:t>বিষয়</a:t>
            </a:r>
            <a:r>
              <a:rPr lang="en-US" sz="3100" dirty="0">
                <a:latin typeface="Vrinda" panose="020B0502040204020203" pitchFamily="34" charset="0"/>
                <a:cs typeface="Vrinda" panose="020B0502040204020203" pitchFamily="34" charset="0"/>
              </a:rPr>
              <a:t> : </a:t>
            </a:r>
            <a:r>
              <a:rPr lang="en-US" sz="3100" dirty="0" err="1">
                <a:latin typeface="Vrinda" panose="020B0502040204020203" pitchFamily="34" charset="0"/>
                <a:cs typeface="Vrinda" panose="020B0502040204020203" pitchFamily="34" charset="0"/>
              </a:rPr>
              <a:t>যমক</a:t>
            </a:r>
            <a:r>
              <a:rPr lang="en-US" sz="3100" dirty="0">
                <a:latin typeface="Vrinda" panose="020B0502040204020203" pitchFamily="34" charset="0"/>
                <a:cs typeface="Vrinda" panose="020B0502040204020203" pitchFamily="34" charset="0"/>
              </a:rPr>
              <a:t> </a:t>
            </a:r>
            <a:r>
              <a:rPr lang="en-US" sz="3100" dirty="0" err="1">
                <a:latin typeface="Vrinda" panose="020B0502040204020203" pitchFamily="34" charset="0"/>
                <a:cs typeface="Vrinda" panose="020B0502040204020203" pitchFamily="34" charset="0"/>
              </a:rPr>
              <a:t>অলঙ্কার</a:t>
            </a:r>
            <a:r>
              <a:rPr lang="en-US" sz="3100" dirty="0">
                <a:latin typeface="Vrinda" panose="020B0502040204020203" pitchFamily="34" charset="0"/>
                <a:cs typeface="Vrinda" panose="020B0502040204020203" pitchFamily="34" charset="0"/>
              </a:rPr>
              <a:t> </a:t>
            </a:r>
          </a:p>
          <a:p>
            <a:r>
              <a:rPr lang="en-US" sz="3100" dirty="0">
                <a:latin typeface="Vrinda" panose="020B0502040204020203" pitchFamily="34" charset="0"/>
                <a:cs typeface="Vrinda" panose="020B0502040204020203" pitchFamily="34" charset="0"/>
              </a:rPr>
              <a:t>Presented by : Dr. Parthasarothi Hati. </a:t>
            </a:r>
            <a:endParaRPr lang="en-IN" sz="3100" dirty="0">
              <a:latin typeface="Vrinda" panose="020B0502040204020203" pitchFamily="34" charset="0"/>
              <a:cs typeface="Vrind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441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8D6C7-D731-1405-51C8-C9B272438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89280"/>
            <a:ext cx="8596668" cy="762000"/>
          </a:xfrm>
        </p:spPr>
        <p:txBody>
          <a:bodyPr/>
          <a:lstStyle/>
          <a:p>
            <a:r>
              <a:rPr lang="en-US" dirty="0" err="1"/>
              <a:t>যমক</a:t>
            </a:r>
            <a:r>
              <a:rPr lang="en-US" dirty="0"/>
              <a:t> </a:t>
            </a:r>
            <a:r>
              <a:rPr lang="en-US" dirty="0" err="1"/>
              <a:t>কি</a:t>
            </a:r>
            <a:r>
              <a:rPr lang="en-US" dirty="0"/>
              <a:t>?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43833-DC50-BE09-2DFE-E97025497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যমক</a:t>
            </a:r>
            <a:r>
              <a:rPr lang="en-US" sz="3600" dirty="0"/>
              <a:t> </a:t>
            </a:r>
            <a:r>
              <a:rPr lang="en-US" sz="3600" dirty="0" err="1"/>
              <a:t>একটি</a:t>
            </a:r>
            <a:r>
              <a:rPr lang="en-US" sz="3600" dirty="0"/>
              <a:t> </a:t>
            </a:r>
            <a:r>
              <a:rPr lang="en-US" sz="3600" dirty="0" err="1"/>
              <a:t>শব্দালংকার</a:t>
            </a:r>
            <a:r>
              <a:rPr lang="en-US" sz="3600" dirty="0"/>
              <a:t>।</a:t>
            </a:r>
          </a:p>
          <a:p>
            <a:r>
              <a:rPr lang="en-US" sz="3600" dirty="0" err="1"/>
              <a:t>এই</a:t>
            </a:r>
            <a:r>
              <a:rPr lang="en-US" sz="3600" dirty="0"/>
              <a:t> </a:t>
            </a:r>
            <a:r>
              <a:rPr lang="en-US" sz="3600" dirty="0" err="1"/>
              <a:t>অলংকারে</a:t>
            </a:r>
            <a:r>
              <a:rPr lang="en-US" sz="3600" dirty="0"/>
              <a:t> </a:t>
            </a:r>
            <a:r>
              <a:rPr lang="en-US" sz="3600" dirty="0" err="1"/>
              <a:t>একই</a:t>
            </a:r>
            <a:r>
              <a:rPr lang="en-US" sz="3600" dirty="0"/>
              <a:t> </a:t>
            </a:r>
            <a:r>
              <a:rPr lang="en-US" sz="3600" dirty="0" err="1"/>
              <a:t>রকম</a:t>
            </a:r>
            <a:r>
              <a:rPr lang="en-US" sz="3600" dirty="0"/>
              <a:t> </a:t>
            </a:r>
            <a:r>
              <a:rPr lang="en-US" sz="3600" dirty="0" err="1"/>
              <a:t>বা</a:t>
            </a:r>
            <a:r>
              <a:rPr lang="en-US" sz="3600" dirty="0"/>
              <a:t> </a:t>
            </a:r>
            <a:r>
              <a:rPr lang="en-US" sz="3600" dirty="0" err="1"/>
              <a:t>প্রায়</a:t>
            </a:r>
            <a:r>
              <a:rPr lang="en-US" sz="3600" dirty="0"/>
              <a:t> </a:t>
            </a:r>
            <a:r>
              <a:rPr lang="en-US" sz="3600" dirty="0" err="1"/>
              <a:t>একই</a:t>
            </a:r>
            <a:r>
              <a:rPr lang="en-US" sz="3600" dirty="0"/>
              <a:t> </a:t>
            </a:r>
            <a:r>
              <a:rPr lang="en-US" sz="3600" dirty="0" err="1"/>
              <a:t>রকম</a:t>
            </a:r>
            <a:r>
              <a:rPr lang="en-US" sz="3600" dirty="0"/>
              <a:t> </a:t>
            </a:r>
            <a:r>
              <a:rPr lang="en-US" sz="3600" dirty="0" err="1"/>
              <a:t>শব্দ</a:t>
            </a:r>
            <a:r>
              <a:rPr lang="en-US" sz="3600" dirty="0"/>
              <a:t> </a:t>
            </a:r>
            <a:r>
              <a:rPr lang="en-US" sz="3600" dirty="0" err="1"/>
              <a:t>দুবার</a:t>
            </a:r>
            <a:r>
              <a:rPr lang="en-US" sz="3600" dirty="0"/>
              <a:t> </a:t>
            </a:r>
            <a:r>
              <a:rPr lang="en-US" sz="3600" dirty="0" err="1"/>
              <a:t>ব্যবহৃত</a:t>
            </a:r>
            <a:r>
              <a:rPr lang="en-US" sz="3600" dirty="0"/>
              <a:t> </a:t>
            </a:r>
            <a:r>
              <a:rPr lang="en-US" sz="3600" dirty="0" err="1"/>
              <a:t>হয়</a:t>
            </a:r>
            <a:r>
              <a:rPr lang="en-US" sz="3600" dirty="0"/>
              <a:t>।</a:t>
            </a:r>
          </a:p>
          <a:p>
            <a:r>
              <a:rPr lang="en-US" sz="3600" dirty="0" err="1"/>
              <a:t>শব্দ</a:t>
            </a:r>
            <a:r>
              <a:rPr lang="en-US" sz="3600" dirty="0"/>
              <a:t> </a:t>
            </a:r>
            <a:r>
              <a:rPr lang="en-US" sz="3600" dirty="0" err="1"/>
              <a:t>দুটি</a:t>
            </a:r>
            <a:r>
              <a:rPr lang="en-US" sz="3600" dirty="0"/>
              <a:t> </a:t>
            </a:r>
            <a:r>
              <a:rPr lang="en-US" sz="3600" dirty="0" err="1"/>
              <a:t>ভিন্নার্থক</a:t>
            </a:r>
            <a:r>
              <a:rPr lang="en-US" sz="3600" dirty="0"/>
              <a:t> </a:t>
            </a:r>
            <a:r>
              <a:rPr lang="en-US" sz="3600" dirty="0" err="1"/>
              <a:t>হবে</a:t>
            </a:r>
            <a:r>
              <a:rPr lang="en-US" sz="3600" dirty="0"/>
              <a:t>।</a:t>
            </a:r>
          </a:p>
          <a:p>
            <a:r>
              <a:rPr lang="en-US" sz="3600" dirty="0" err="1"/>
              <a:t>এটি</a:t>
            </a:r>
            <a:r>
              <a:rPr lang="en-US" sz="3600" dirty="0"/>
              <a:t> </a:t>
            </a:r>
            <a:r>
              <a:rPr lang="en-US" sz="3600" dirty="0" err="1"/>
              <a:t>শব্দালংকার</a:t>
            </a:r>
            <a:r>
              <a:rPr lang="en-US" sz="3600" dirty="0"/>
              <a:t> </a:t>
            </a:r>
            <a:r>
              <a:rPr lang="en-US" sz="3600" dirty="0" err="1"/>
              <a:t>হলেও</a:t>
            </a:r>
            <a:r>
              <a:rPr lang="en-US" sz="3600" dirty="0"/>
              <a:t> </a:t>
            </a:r>
            <a:r>
              <a:rPr lang="en-US" sz="3600" dirty="0" err="1"/>
              <a:t>এখানে</a:t>
            </a:r>
            <a:r>
              <a:rPr lang="en-US" sz="3600" dirty="0"/>
              <a:t> </a:t>
            </a:r>
            <a:r>
              <a:rPr lang="en-US" sz="3600" dirty="0" err="1"/>
              <a:t>অর্থের</a:t>
            </a:r>
            <a:r>
              <a:rPr lang="en-US" sz="3600" dirty="0"/>
              <a:t> </a:t>
            </a:r>
            <a:r>
              <a:rPr lang="en-US" sz="3600" dirty="0" err="1"/>
              <a:t>যথেষ্ট</a:t>
            </a:r>
            <a:r>
              <a:rPr lang="en-US" sz="3600" dirty="0"/>
              <a:t> </a:t>
            </a:r>
            <a:r>
              <a:rPr lang="en-US" sz="3600" dirty="0" err="1"/>
              <a:t>গুরুত্ব</a:t>
            </a:r>
            <a:r>
              <a:rPr lang="en-US" sz="3600" dirty="0"/>
              <a:t> </a:t>
            </a:r>
            <a:r>
              <a:rPr lang="en-US" sz="3600" dirty="0" err="1"/>
              <a:t>আছে</a:t>
            </a:r>
            <a:r>
              <a:rPr lang="en-US" sz="3600" dirty="0"/>
              <a:t>।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2177433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37A5C-B2DB-84C8-883A-7BDCFB3A40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05839"/>
            <a:ext cx="8596668" cy="50355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err="1"/>
              <a:t>উদাহরণ</a:t>
            </a:r>
            <a:r>
              <a:rPr lang="en-US" sz="3200" dirty="0"/>
              <a:t> :</a:t>
            </a:r>
          </a:p>
          <a:p>
            <a:pPr lvl="1"/>
            <a:r>
              <a:rPr lang="en-US" sz="3000" dirty="0" err="1">
                <a:solidFill>
                  <a:srgbClr val="0070C0"/>
                </a:solidFill>
              </a:rPr>
              <a:t>আনা</a:t>
            </a:r>
            <a:r>
              <a:rPr lang="en-US" sz="3000" dirty="0">
                <a:solidFill>
                  <a:srgbClr val="0070C0"/>
                </a:solidFill>
              </a:rPr>
              <a:t> </a:t>
            </a:r>
            <a:r>
              <a:rPr lang="en-US" sz="3000" dirty="0" err="1"/>
              <a:t>দরে</a:t>
            </a:r>
            <a:r>
              <a:rPr lang="en-US" sz="3000" dirty="0"/>
              <a:t> </a:t>
            </a:r>
            <a:r>
              <a:rPr lang="en-US" sz="3000" dirty="0" err="1">
                <a:solidFill>
                  <a:srgbClr val="0070C0"/>
                </a:solidFill>
              </a:rPr>
              <a:t>আনা</a:t>
            </a:r>
            <a:r>
              <a:rPr lang="en-US" sz="3000" dirty="0"/>
              <a:t> </a:t>
            </a:r>
            <a:r>
              <a:rPr lang="en-US" sz="3000" dirty="0" err="1"/>
              <a:t>যায়</a:t>
            </a:r>
            <a:r>
              <a:rPr lang="en-US" sz="3000" dirty="0"/>
              <a:t> </a:t>
            </a:r>
            <a:r>
              <a:rPr lang="en-US" sz="3000" dirty="0" err="1"/>
              <a:t>কত</a:t>
            </a:r>
            <a:r>
              <a:rPr lang="en-US" sz="3000" dirty="0"/>
              <a:t> </a:t>
            </a:r>
            <a:r>
              <a:rPr lang="en-US" sz="3000" dirty="0" err="1">
                <a:solidFill>
                  <a:srgbClr val="7030A0"/>
                </a:solidFill>
              </a:rPr>
              <a:t>আনা</a:t>
            </a:r>
            <a:r>
              <a:rPr lang="en-US" sz="3000" dirty="0" err="1"/>
              <a:t>রস</a:t>
            </a:r>
            <a:r>
              <a:rPr lang="en-US" sz="3000" dirty="0"/>
              <a:t>।</a:t>
            </a:r>
          </a:p>
          <a:p>
            <a:pPr lvl="1"/>
            <a:r>
              <a:rPr lang="en-IN" sz="3000" dirty="0" err="1"/>
              <a:t>এখানে</a:t>
            </a:r>
            <a:r>
              <a:rPr lang="en-IN" sz="3000" dirty="0"/>
              <a:t> ‘</a:t>
            </a:r>
            <a:r>
              <a:rPr lang="en-US" sz="3000" dirty="0" err="1"/>
              <a:t>আনা</a:t>
            </a:r>
            <a:r>
              <a:rPr lang="en-US" sz="3000" dirty="0"/>
              <a:t>’ </a:t>
            </a:r>
            <a:r>
              <a:rPr lang="en-IN" sz="3000" dirty="0"/>
              <a:t> </a:t>
            </a:r>
            <a:r>
              <a:rPr lang="en-IN" sz="3000" dirty="0" err="1"/>
              <a:t>শব্দটি</a:t>
            </a:r>
            <a:r>
              <a:rPr lang="en-IN" sz="3000" dirty="0"/>
              <a:t> </a:t>
            </a:r>
            <a:r>
              <a:rPr lang="en-IN" sz="3000" dirty="0" err="1"/>
              <a:t>মোট</a:t>
            </a:r>
            <a:r>
              <a:rPr lang="en-IN" sz="3000" dirty="0"/>
              <a:t> </a:t>
            </a:r>
            <a:r>
              <a:rPr lang="en-IN" sz="3000" dirty="0" err="1"/>
              <a:t>তিনবার</a:t>
            </a:r>
            <a:r>
              <a:rPr lang="en-IN" sz="3000" dirty="0"/>
              <a:t> </a:t>
            </a:r>
            <a:r>
              <a:rPr lang="en-IN" sz="3000" dirty="0" err="1"/>
              <a:t>ব্যবহৃত</a:t>
            </a:r>
            <a:r>
              <a:rPr lang="en-IN" sz="3000" dirty="0"/>
              <a:t> </a:t>
            </a:r>
            <a:r>
              <a:rPr lang="en-IN" sz="3000" dirty="0" err="1"/>
              <a:t>হয়েছে</a:t>
            </a:r>
            <a:r>
              <a:rPr lang="en-IN" sz="3000" dirty="0"/>
              <a:t>।</a:t>
            </a:r>
          </a:p>
          <a:p>
            <a:pPr lvl="1"/>
            <a:r>
              <a:rPr lang="en-US" sz="3000" dirty="0"/>
              <a:t>‘</a:t>
            </a:r>
            <a:r>
              <a:rPr lang="en-US" sz="3000" dirty="0" err="1"/>
              <a:t>আনা</a:t>
            </a:r>
            <a:r>
              <a:rPr lang="en-US" sz="3000" dirty="0"/>
              <a:t>’ </a:t>
            </a:r>
            <a:r>
              <a:rPr lang="en-IN" sz="3000" dirty="0"/>
              <a:t> </a:t>
            </a:r>
            <a:r>
              <a:rPr lang="en-IN" sz="3000" dirty="0" err="1"/>
              <a:t>শব্দটি</a:t>
            </a:r>
            <a:r>
              <a:rPr lang="en-IN" sz="3000" dirty="0"/>
              <a:t> </a:t>
            </a:r>
            <a:r>
              <a:rPr lang="en-IN" sz="3000" dirty="0" err="1"/>
              <a:t>সার্থক</a:t>
            </a:r>
            <a:r>
              <a:rPr lang="en-IN" sz="3000" dirty="0"/>
              <a:t> </a:t>
            </a:r>
            <a:r>
              <a:rPr lang="en-IN" sz="3000" dirty="0" err="1"/>
              <a:t>শব্দরূপে</a:t>
            </a:r>
            <a:r>
              <a:rPr lang="en-IN" sz="3000" dirty="0"/>
              <a:t> </a:t>
            </a:r>
            <a:r>
              <a:rPr lang="en-IN" sz="3000" dirty="0" err="1"/>
              <a:t>দুবার</a:t>
            </a:r>
            <a:r>
              <a:rPr lang="en-IN" sz="3000" dirty="0"/>
              <a:t> </a:t>
            </a:r>
            <a:r>
              <a:rPr lang="en-IN" sz="3000" dirty="0" err="1"/>
              <a:t>এবং</a:t>
            </a:r>
            <a:r>
              <a:rPr lang="en-IN" sz="3000" dirty="0"/>
              <a:t> </a:t>
            </a:r>
            <a:r>
              <a:rPr lang="en-IN" sz="3000" dirty="0" err="1"/>
              <a:t>নিরর্থক</a:t>
            </a:r>
            <a:r>
              <a:rPr lang="en-IN" sz="3000" dirty="0"/>
              <a:t> </a:t>
            </a:r>
            <a:r>
              <a:rPr lang="en-IN" sz="3000" dirty="0" err="1"/>
              <a:t>শব্দরূপে</a:t>
            </a:r>
            <a:r>
              <a:rPr lang="en-IN" sz="3000" dirty="0"/>
              <a:t> </a:t>
            </a:r>
            <a:r>
              <a:rPr lang="en-IN" sz="3000" dirty="0" err="1"/>
              <a:t>একবার</a:t>
            </a:r>
            <a:r>
              <a:rPr lang="en-IN" sz="3000" dirty="0"/>
              <a:t> </a:t>
            </a:r>
            <a:r>
              <a:rPr lang="en-IN" sz="3000" dirty="0" err="1"/>
              <a:t>ব্যবহৃত</a:t>
            </a:r>
            <a:r>
              <a:rPr lang="en-IN" sz="3000" dirty="0"/>
              <a:t> </a:t>
            </a:r>
            <a:r>
              <a:rPr lang="en-IN" sz="3000" dirty="0" err="1"/>
              <a:t>হয়েছে</a:t>
            </a:r>
            <a:r>
              <a:rPr lang="en-IN" sz="3000" dirty="0"/>
              <a:t>।</a:t>
            </a:r>
          </a:p>
          <a:p>
            <a:pPr marL="0" indent="0">
              <a:buNone/>
            </a:pPr>
            <a:r>
              <a:rPr lang="en-IN" sz="3200" dirty="0"/>
              <a:t>    </a:t>
            </a:r>
          </a:p>
          <a:p>
            <a:pPr marL="0" indent="0" algn="ctr">
              <a:buNone/>
            </a:pPr>
            <a:r>
              <a:rPr lang="en-IN" sz="3200" dirty="0" err="1"/>
              <a:t>এই</a:t>
            </a:r>
            <a:r>
              <a:rPr lang="en-IN" sz="3200" dirty="0"/>
              <a:t> </a:t>
            </a:r>
            <a:r>
              <a:rPr lang="en-IN" sz="3200" dirty="0" err="1"/>
              <a:t>কারণে</a:t>
            </a:r>
            <a:r>
              <a:rPr lang="en-IN" sz="3200" dirty="0"/>
              <a:t> </a:t>
            </a:r>
            <a:r>
              <a:rPr lang="en-IN" sz="3200" dirty="0" err="1"/>
              <a:t>যমক</a:t>
            </a:r>
            <a:r>
              <a:rPr lang="en-IN" sz="3200" dirty="0"/>
              <a:t> </a:t>
            </a:r>
            <a:r>
              <a:rPr lang="en-IN" sz="3200" dirty="0" err="1"/>
              <a:t>অলংকারকে</a:t>
            </a:r>
            <a:r>
              <a:rPr lang="en-IN" sz="3200" dirty="0"/>
              <a:t> </a:t>
            </a:r>
            <a:r>
              <a:rPr lang="en-IN" sz="3200" dirty="0" err="1"/>
              <a:t>দুটি</a:t>
            </a:r>
            <a:r>
              <a:rPr lang="en-IN" sz="3200" dirty="0"/>
              <a:t> </a:t>
            </a:r>
            <a:r>
              <a:rPr lang="en-IN" sz="3200" dirty="0" err="1"/>
              <a:t>ভাগে</a:t>
            </a:r>
            <a:r>
              <a:rPr lang="en-IN" sz="3200" dirty="0"/>
              <a:t> </a:t>
            </a:r>
            <a:r>
              <a:rPr lang="en-IN" sz="3200" dirty="0" err="1"/>
              <a:t>ভাগ</a:t>
            </a:r>
            <a:r>
              <a:rPr lang="en-IN" sz="3200" dirty="0"/>
              <a:t> </a:t>
            </a:r>
            <a:r>
              <a:rPr lang="en-IN" sz="3200" dirty="0" err="1"/>
              <a:t>করা</a:t>
            </a:r>
            <a:r>
              <a:rPr lang="en-IN" sz="3200" dirty="0"/>
              <a:t> </a:t>
            </a:r>
            <a:r>
              <a:rPr lang="en-IN" sz="3200" dirty="0" err="1"/>
              <a:t>হয়</a:t>
            </a:r>
            <a:r>
              <a:rPr lang="en-IN" sz="3200" dirty="0"/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val="2667101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C82C8-D0AE-67CD-B6DF-6F1C3D53CA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840" y="782320"/>
            <a:ext cx="8522162" cy="525904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dirty="0" err="1"/>
              <a:t>অর্থগত</a:t>
            </a:r>
            <a:r>
              <a:rPr lang="en-US" sz="3600" dirty="0"/>
              <a:t> </a:t>
            </a:r>
            <a:r>
              <a:rPr lang="en-US" sz="3600" dirty="0" err="1"/>
              <a:t>ভাবে</a:t>
            </a:r>
            <a:r>
              <a:rPr lang="en-US" sz="3600" dirty="0"/>
              <a:t> </a:t>
            </a:r>
            <a:r>
              <a:rPr lang="en-US" sz="3600" dirty="0" err="1"/>
              <a:t>যমকের</a:t>
            </a:r>
            <a:r>
              <a:rPr lang="en-US" sz="3600" dirty="0"/>
              <a:t> </a:t>
            </a:r>
            <a:r>
              <a:rPr lang="en-US" sz="3600" dirty="0" err="1"/>
              <a:t>দুটি</a:t>
            </a:r>
            <a:r>
              <a:rPr lang="en-US" sz="3600" dirty="0"/>
              <a:t> </a:t>
            </a:r>
            <a:r>
              <a:rPr lang="en-US" sz="3600" dirty="0" err="1"/>
              <a:t>ভাগ</a:t>
            </a:r>
            <a:r>
              <a:rPr lang="en-US" sz="3600" dirty="0"/>
              <a:t> ঃ</a:t>
            </a:r>
          </a:p>
          <a:p>
            <a:pPr marL="0" indent="0">
              <a:buNone/>
            </a:pPr>
            <a:r>
              <a:rPr lang="en-US" sz="3600" dirty="0"/>
              <a:t>   ক। </a:t>
            </a:r>
            <a:r>
              <a:rPr lang="en-US" sz="3600" dirty="0" err="1"/>
              <a:t>সার্থক</a:t>
            </a:r>
            <a:r>
              <a:rPr lang="en-US" sz="3600" dirty="0"/>
              <a:t> </a:t>
            </a:r>
            <a:r>
              <a:rPr lang="en-US" sz="3600" dirty="0" err="1"/>
              <a:t>যমক</a:t>
            </a:r>
            <a:endParaRPr lang="en-US" sz="3600" dirty="0"/>
          </a:p>
          <a:p>
            <a:pPr marL="0" indent="0">
              <a:buNone/>
            </a:pPr>
            <a:r>
              <a:rPr lang="en-US" sz="3600" dirty="0"/>
              <a:t>   খ । </a:t>
            </a:r>
            <a:r>
              <a:rPr lang="en-US" sz="3600" dirty="0" err="1"/>
              <a:t>নিরর্থক</a:t>
            </a:r>
            <a:r>
              <a:rPr lang="en-US" sz="3600" dirty="0"/>
              <a:t> </a:t>
            </a:r>
            <a:r>
              <a:rPr lang="en-US" sz="3600" dirty="0" err="1"/>
              <a:t>যমক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ক। </a:t>
            </a:r>
            <a:r>
              <a:rPr lang="en-US" sz="3600" dirty="0" err="1"/>
              <a:t>একই</a:t>
            </a:r>
            <a:r>
              <a:rPr lang="en-US" sz="3600" dirty="0"/>
              <a:t> </a:t>
            </a:r>
            <a:r>
              <a:rPr lang="en-US" sz="3600" dirty="0" err="1"/>
              <a:t>রকম</a:t>
            </a:r>
            <a:r>
              <a:rPr lang="en-US" sz="3600" dirty="0"/>
              <a:t> </a:t>
            </a:r>
            <a:r>
              <a:rPr lang="en-US" sz="3600" dirty="0" err="1"/>
              <a:t>বা</a:t>
            </a:r>
            <a:r>
              <a:rPr lang="en-US" sz="3600" dirty="0"/>
              <a:t> </a:t>
            </a:r>
            <a:r>
              <a:rPr lang="en-US" sz="3600" dirty="0" err="1"/>
              <a:t>প্রায়</a:t>
            </a:r>
            <a:r>
              <a:rPr lang="en-US" sz="3600" dirty="0"/>
              <a:t> </a:t>
            </a:r>
            <a:r>
              <a:rPr lang="en-US" sz="3600" dirty="0" err="1"/>
              <a:t>একই</a:t>
            </a:r>
            <a:r>
              <a:rPr lang="en-US" sz="3600" dirty="0"/>
              <a:t> </a:t>
            </a:r>
            <a:r>
              <a:rPr lang="en-US" sz="3600" dirty="0" err="1"/>
              <a:t>রকম</a:t>
            </a:r>
            <a:r>
              <a:rPr lang="en-US" sz="3600" dirty="0"/>
              <a:t> </a:t>
            </a:r>
            <a:r>
              <a:rPr lang="en-US" sz="3600" dirty="0" err="1"/>
              <a:t>দুটি</a:t>
            </a:r>
            <a:r>
              <a:rPr lang="en-US" sz="3600" dirty="0"/>
              <a:t> </a:t>
            </a:r>
            <a:r>
              <a:rPr lang="en-US" sz="3600" dirty="0" err="1"/>
              <a:t>সার্থক</a:t>
            </a:r>
            <a:r>
              <a:rPr lang="en-US" sz="3600" dirty="0"/>
              <a:t> 	</a:t>
            </a:r>
          </a:p>
          <a:p>
            <a:pPr marL="0" indent="0">
              <a:buNone/>
            </a:pPr>
            <a:r>
              <a:rPr lang="en-US" sz="3600" dirty="0" err="1"/>
              <a:t>শব্দের</a:t>
            </a:r>
            <a:r>
              <a:rPr lang="en-US" sz="3600" dirty="0"/>
              <a:t> </a:t>
            </a:r>
            <a:r>
              <a:rPr lang="en-US" sz="3600" dirty="0" err="1"/>
              <a:t>যমককে</a:t>
            </a:r>
            <a:r>
              <a:rPr lang="en-US" sz="3600" dirty="0"/>
              <a:t> </a:t>
            </a:r>
            <a:r>
              <a:rPr lang="en-US" sz="3600" dirty="0" err="1"/>
              <a:t>বলা</a:t>
            </a:r>
            <a:r>
              <a:rPr lang="en-US" sz="3600" dirty="0"/>
              <a:t> </a:t>
            </a:r>
            <a:r>
              <a:rPr lang="en-US" sz="3600" dirty="0" err="1"/>
              <a:t>হয়</a:t>
            </a:r>
            <a:r>
              <a:rPr lang="en-US" sz="3600" dirty="0"/>
              <a:t> </a:t>
            </a:r>
            <a:r>
              <a:rPr lang="en-US" sz="3600" dirty="0" err="1"/>
              <a:t>সার্থক</a:t>
            </a:r>
            <a:r>
              <a:rPr lang="en-US" sz="3600" dirty="0"/>
              <a:t> </a:t>
            </a:r>
            <a:r>
              <a:rPr lang="en-US" sz="3600" dirty="0" err="1"/>
              <a:t>যমক</a:t>
            </a:r>
            <a:r>
              <a:rPr lang="en-US" sz="3600" dirty="0"/>
              <a:t>।</a:t>
            </a:r>
          </a:p>
          <a:p>
            <a:pPr marL="800100" lvl="2" indent="0">
              <a:buNone/>
            </a:pPr>
            <a:r>
              <a:rPr lang="en-US" sz="3200" dirty="0" err="1"/>
              <a:t>আনা</a:t>
            </a:r>
            <a:r>
              <a:rPr lang="en-US" sz="3200" dirty="0"/>
              <a:t>   = </a:t>
            </a:r>
            <a:r>
              <a:rPr lang="en-US" sz="3200" dirty="0" err="1"/>
              <a:t>মূল্য-পরিমাণ</a:t>
            </a:r>
            <a:r>
              <a:rPr lang="en-US" sz="3200" dirty="0"/>
              <a:t> </a:t>
            </a:r>
          </a:p>
          <a:p>
            <a:pPr marL="800100" lvl="2" indent="0">
              <a:buNone/>
            </a:pPr>
            <a:r>
              <a:rPr lang="en-US" sz="3200" dirty="0" err="1"/>
              <a:t>আনা</a:t>
            </a:r>
            <a:r>
              <a:rPr lang="en-US" sz="3200" dirty="0"/>
              <a:t>   = </a:t>
            </a:r>
            <a:r>
              <a:rPr lang="en-US" sz="3200" dirty="0" err="1"/>
              <a:t>নিয়ে</a:t>
            </a:r>
            <a:r>
              <a:rPr lang="en-US" sz="3200" dirty="0"/>
              <a:t> </a:t>
            </a:r>
            <a:r>
              <a:rPr lang="en-US" sz="3200" dirty="0" err="1"/>
              <a:t>আসা</a:t>
            </a:r>
            <a:r>
              <a:rPr lang="en-US" sz="3200" dirty="0"/>
              <a:t> </a:t>
            </a:r>
          </a:p>
          <a:p>
            <a:pPr marL="0" indent="0">
              <a:buNone/>
            </a:pPr>
            <a:r>
              <a:rPr lang="en-US" sz="3600" dirty="0" err="1"/>
              <a:t>শব্দ</a:t>
            </a:r>
            <a:r>
              <a:rPr lang="en-US" sz="3600" dirty="0"/>
              <a:t> </a:t>
            </a:r>
            <a:r>
              <a:rPr lang="en-US" sz="3600" dirty="0" err="1"/>
              <a:t>দুটি</a:t>
            </a:r>
            <a:r>
              <a:rPr lang="en-US" sz="3600" dirty="0"/>
              <a:t> </a:t>
            </a:r>
            <a:r>
              <a:rPr lang="en-US" sz="3600" dirty="0" err="1"/>
              <a:t>সার্থক</a:t>
            </a:r>
            <a:r>
              <a:rPr lang="en-US" sz="3600" dirty="0"/>
              <a:t>।  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248707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69EC1-BC98-A3AE-EC8D-F6CB3CB08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82321"/>
            <a:ext cx="8596668" cy="4663439"/>
          </a:xfrm>
        </p:spPr>
        <p:txBody>
          <a:bodyPr>
            <a:normAutofit/>
          </a:bodyPr>
          <a:lstStyle/>
          <a:p>
            <a:r>
              <a:rPr lang="en-US" sz="3600" dirty="0"/>
              <a:t>খ। </a:t>
            </a:r>
            <a:r>
              <a:rPr lang="en-US" sz="3600" dirty="0" err="1"/>
              <a:t>একটি</a:t>
            </a:r>
            <a:r>
              <a:rPr lang="en-US" sz="3600" dirty="0"/>
              <a:t> </a:t>
            </a:r>
            <a:r>
              <a:rPr lang="en-US" sz="3600" dirty="0" err="1"/>
              <a:t>সার্থক</a:t>
            </a:r>
            <a:r>
              <a:rPr lang="en-US" sz="3600" dirty="0"/>
              <a:t> </a:t>
            </a:r>
            <a:r>
              <a:rPr lang="en-US" sz="3600" dirty="0" err="1"/>
              <a:t>শব্দ</a:t>
            </a:r>
            <a:r>
              <a:rPr lang="en-US" sz="3600" dirty="0"/>
              <a:t> ও </a:t>
            </a:r>
            <a:r>
              <a:rPr lang="en-US" sz="3600" dirty="0" err="1"/>
              <a:t>একটি</a:t>
            </a:r>
            <a:r>
              <a:rPr lang="en-US" sz="3600" dirty="0"/>
              <a:t> </a:t>
            </a:r>
            <a:r>
              <a:rPr lang="en-US" sz="3600" dirty="0" err="1"/>
              <a:t>নিরর্থক</a:t>
            </a:r>
            <a:r>
              <a:rPr lang="en-US" sz="3600" dirty="0"/>
              <a:t> </a:t>
            </a:r>
            <a:r>
              <a:rPr lang="en-US" sz="3600" dirty="0" err="1"/>
              <a:t>শব্দ</a:t>
            </a:r>
            <a:r>
              <a:rPr lang="en-US" sz="3600" dirty="0"/>
              <a:t>- </a:t>
            </a:r>
            <a:r>
              <a:rPr lang="en-US" sz="3600" dirty="0" err="1"/>
              <a:t>যোগে</a:t>
            </a:r>
            <a:r>
              <a:rPr lang="en-US" sz="3600" dirty="0"/>
              <a:t> </a:t>
            </a:r>
            <a:r>
              <a:rPr lang="en-US" sz="3600" dirty="0" err="1"/>
              <a:t>যমক</a:t>
            </a:r>
            <a:r>
              <a:rPr lang="en-US" sz="3600" dirty="0"/>
              <a:t> </a:t>
            </a:r>
            <a:r>
              <a:rPr lang="en-US" sz="3600" dirty="0" err="1"/>
              <a:t>অলংকার</a:t>
            </a:r>
            <a:r>
              <a:rPr lang="en-US" sz="3600" dirty="0"/>
              <a:t> </a:t>
            </a:r>
            <a:r>
              <a:rPr lang="en-US" sz="3600" dirty="0" err="1"/>
              <a:t>হলে</a:t>
            </a:r>
            <a:r>
              <a:rPr lang="en-US" sz="3600" dirty="0"/>
              <a:t> , </a:t>
            </a:r>
            <a:r>
              <a:rPr lang="en-US" sz="3600" dirty="0" err="1"/>
              <a:t>তাকে</a:t>
            </a:r>
            <a:r>
              <a:rPr lang="en-US" sz="3600" dirty="0"/>
              <a:t> </a:t>
            </a:r>
            <a:r>
              <a:rPr lang="en-US" sz="3600" dirty="0" err="1"/>
              <a:t>নিরর্থক</a:t>
            </a:r>
            <a:r>
              <a:rPr lang="en-US" sz="3600" dirty="0"/>
              <a:t> </a:t>
            </a:r>
            <a:r>
              <a:rPr lang="en-US" sz="3600" dirty="0" err="1"/>
              <a:t>যমক</a:t>
            </a:r>
            <a:r>
              <a:rPr lang="en-US" sz="3600" dirty="0"/>
              <a:t> </a:t>
            </a:r>
            <a:r>
              <a:rPr lang="en-US" sz="3600" dirty="0" err="1"/>
              <a:t>অলংকার</a:t>
            </a:r>
            <a:r>
              <a:rPr lang="en-US" sz="3600" dirty="0"/>
              <a:t> </a:t>
            </a:r>
            <a:r>
              <a:rPr lang="en-US" sz="3600" dirty="0" err="1"/>
              <a:t>বলে</a:t>
            </a:r>
            <a:r>
              <a:rPr lang="en-US" sz="3600" dirty="0"/>
              <a:t>।</a:t>
            </a:r>
          </a:p>
          <a:p>
            <a:endParaRPr lang="en-US" sz="3600" dirty="0"/>
          </a:p>
          <a:p>
            <a:r>
              <a:rPr lang="en-US" sz="3600" dirty="0" err="1"/>
              <a:t>আনা</a:t>
            </a:r>
            <a:r>
              <a:rPr lang="en-US" sz="3600" dirty="0"/>
              <a:t>          = </a:t>
            </a:r>
            <a:r>
              <a:rPr lang="en-US" sz="3600" dirty="0" err="1"/>
              <a:t>একটি</a:t>
            </a:r>
            <a:r>
              <a:rPr lang="en-US" sz="3600" dirty="0"/>
              <a:t> </a:t>
            </a:r>
            <a:r>
              <a:rPr lang="en-US" sz="3600" dirty="0" err="1"/>
              <a:t>সার্থক</a:t>
            </a:r>
            <a:r>
              <a:rPr lang="en-US" sz="3600" dirty="0"/>
              <a:t> </a:t>
            </a:r>
            <a:r>
              <a:rPr lang="en-US" sz="3600" dirty="0" err="1"/>
              <a:t>শব্দ</a:t>
            </a:r>
            <a:endParaRPr lang="en-US" sz="3600" dirty="0"/>
          </a:p>
          <a:p>
            <a:r>
              <a:rPr lang="en-US" sz="3600" dirty="0" err="1">
                <a:solidFill>
                  <a:srgbClr val="00B0F0"/>
                </a:solidFill>
              </a:rPr>
              <a:t>আনা</a:t>
            </a:r>
            <a:r>
              <a:rPr lang="en-US" sz="3600" dirty="0" err="1"/>
              <a:t>রস</a:t>
            </a:r>
            <a:r>
              <a:rPr lang="en-US" sz="3600" dirty="0"/>
              <a:t>    = </a:t>
            </a:r>
            <a:r>
              <a:rPr lang="en-US" sz="3600" dirty="0" err="1"/>
              <a:t>নিরর্থক</a:t>
            </a:r>
            <a:r>
              <a:rPr lang="en-US" sz="3600" dirty="0"/>
              <a:t> </a:t>
            </a:r>
            <a:r>
              <a:rPr lang="en-US" sz="3600" dirty="0" err="1"/>
              <a:t>শব্দ</a:t>
            </a:r>
            <a:r>
              <a:rPr lang="en-US" sz="3600" dirty="0"/>
              <a:t> (</a:t>
            </a:r>
            <a:r>
              <a:rPr lang="en-US" sz="3600" dirty="0" err="1">
                <a:solidFill>
                  <a:srgbClr val="FF0000"/>
                </a:solidFill>
              </a:rPr>
              <a:t>রস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/>
              <a:t>বাদ</a:t>
            </a:r>
            <a:r>
              <a:rPr lang="en-US" sz="3600" dirty="0"/>
              <a:t> </a:t>
            </a:r>
            <a:r>
              <a:rPr lang="en-US" sz="3600" dirty="0" err="1"/>
              <a:t>দিলে</a:t>
            </a:r>
            <a:r>
              <a:rPr lang="en-US" sz="3600" dirty="0"/>
              <a:t>)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3810008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E19BA-BB9D-A32B-E18E-D34FBEE1CAE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65200" y="914400"/>
            <a:ext cx="8728393" cy="4846320"/>
          </a:xfrm>
        </p:spPr>
        <p:txBody>
          <a:bodyPr>
            <a:normAutofit/>
          </a:bodyPr>
          <a:lstStyle/>
          <a:p>
            <a:r>
              <a:rPr lang="en-US" sz="4400" dirty="0" err="1"/>
              <a:t>শব্দের</a:t>
            </a:r>
            <a:r>
              <a:rPr lang="en-US" sz="4400" dirty="0"/>
              <a:t> </a:t>
            </a:r>
            <a:r>
              <a:rPr lang="en-US" sz="4400" dirty="0" err="1"/>
              <a:t>অবস্থান</a:t>
            </a:r>
            <a:r>
              <a:rPr lang="en-US" sz="4400" dirty="0"/>
              <a:t> </a:t>
            </a:r>
            <a:r>
              <a:rPr lang="en-US" sz="4400" dirty="0" err="1"/>
              <a:t>বিচারে</a:t>
            </a:r>
            <a:r>
              <a:rPr lang="en-US" sz="4400" dirty="0"/>
              <a:t> </a:t>
            </a:r>
            <a:r>
              <a:rPr lang="en-US" sz="4400" dirty="0" err="1"/>
              <a:t>যমকের</a:t>
            </a:r>
            <a:r>
              <a:rPr lang="en-US" sz="4400" dirty="0"/>
              <a:t> </a:t>
            </a:r>
            <a:r>
              <a:rPr lang="en-US" sz="4400" dirty="0" err="1">
                <a:solidFill>
                  <a:srgbClr val="00B0F0"/>
                </a:solidFill>
              </a:rPr>
              <a:t>তিনটি</a:t>
            </a:r>
            <a:r>
              <a:rPr lang="en-US" sz="4400" dirty="0"/>
              <a:t> </a:t>
            </a:r>
            <a:r>
              <a:rPr lang="en-US" sz="4400" dirty="0" err="1"/>
              <a:t>ভাগঃ</a:t>
            </a:r>
            <a:endParaRPr lang="en-US" sz="4400" dirty="0"/>
          </a:p>
          <a:p>
            <a:endParaRPr lang="en-US" sz="4400" dirty="0"/>
          </a:p>
          <a:p>
            <a:r>
              <a:rPr lang="en-US" sz="4400" dirty="0">
                <a:solidFill>
                  <a:srgbClr val="00B0F0"/>
                </a:solidFill>
              </a:rPr>
              <a:t>ক। </a:t>
            </a:r>
            <a:r>
              <a:rPr lang="en-US" sz="4400" dirty="0" err="1">
                <a:solidFill>
                  <a:srgbClr val="00B0F0"/>
                </a:solidFill>
              </a:rPr>
              <a:t>আদ্য</a:t>
            </a:r>
            <a:r>
              <a:rPr lang="en-US" sz="4400" dirty="0">
                <a:solidFill>
                  <a:srgbClr val="00B0F0"/>
                </a:solidFill>
              </a:rPr>
              <a:t> </a:t>
            </a:r>
            <a:r>
              <a:rPr lang="en-US" sz="4400" dirty="0" err="1">
                <a:solidFill>
                  <a:srgbClr val="00B0F0"/>
                </a:solidFill>
              </a:rPr>
              <a:t>যমক</a:t>
            </a:r>
            <a:r>
              <a:rPr lang="en-US" sz="4400" dirty="0">
                <a:solidFill>
                  <a:srgbClr val="00B0F0"/>
                </a:solidFill>
              </a:rPr>
              <a:t>  </a:t>
            </a:r>
          </a:p>
          <a:p>
            <a:r>
              <a:rPr lang="en-US" sz="4400" dirty="0">
                <a:solidFill>
                  <a:srgbClr val="00B0F0"/>
                </a:solidFill>
              </a:rPr>
              <a:t>খ। </a:t>
            </a:r>
            <a:r>
              <a:rPr lang="en-US" sz="4400" dirty="0" err="1">
                <a:solidFill>
                  <a:srgbClr val="00B0F0"/>
                </a:solidFill>
              </a:rPr>
              <a:t>মধ্য</a:t>
            </a:r>
            <a:r>
              <a:rPr lang="en-US" sz="4400" dirty="0">
                <a:solidFill>
                  <a:srgbClr val="00B0F0"/>
                </a:solidFill>
              </a:rPr>
              <a:t> </a:t>
            </a:r>
            <a:r>
              <a:rPr lang="en-US" sz="4400" dirty="0" err="1">
                <a:solidFill>
                  <a:srgbClr val="00B0F0"/>
                </a:solidFill>
              </a:rPr>
              <a:t>যমক</a:t>
            </a:r>
            <a:r>
              <a:rPr lang="en-US" sz="4400" dirty="0">
                <a:solidFill>
                  <a:srgbClr val="00B0F0"/>
                </a:solidFill>
              </a:rPr>
              <a:t> </a:t>
            </a:r>
          </a:p>
          <a:p>
            <a:r>
              <a:rPr lang="en-US" sz="4400" dirty="0">
                <a:solidFill>
                  <a:srgbClr val="00B0F0"/>
                </a:solidFill>
              </a:rPr>
              <a:t>গ। </a:t>
            </a:r>
            <a:r>
              <a:rPr lang="en-US" sz="4400" dirty="0" err="1">
                <a:solidFill>
                  <a:srgbClr val="00B0F0"/>
                </a:solidFill>
              </a:rPr>
              <a:t>অন্ত্য</a:t>
            </a:r>
            <a:r>
              <a:rPr lang="en-US" sz="4400" dirty="0">
                <a:solidFill>
                  <a:srgbClr val="00B0F0"/>
                </a:solidFill>
              </a:rPr>
              <a:t> </a:t>
            </a:r>
            <a:r>
              <a:rPr lang="en-US" sz="4400" dirty="0" err="1">
                <a:solidFill>
                  <a:srgbClr val="00B0F0"/>
                </a:solidFill>
              </a:rPr>
              <a:t>যমক</a:t>
            </a:r>
            <a:r>
              <a:rPr lang="en-US" sz="4400" dirty="0">
                <a:solidFill>
                  <a:srgbClr val="00B0F0"/>
                </a:solidFill>
              </a:rPr>
              <a:t> </a:t>
            </a:r>
            <a:endParaRPr lang="en-IN" sz="4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98863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91</TotalTime>
  <Words>210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Agency FB</vt:lpstr>
      <vt:lpstr>Arial</vt:lpstr>
      <vt:lpstr>Trebuchet MS</vt:lpstr>
      <vt:lpstr>Vrinda</vt:lpstr>
      <vt:lpstr>Wingdings 3</vt:lpstr>
      <vt:lpstr>Facet</vt:lpstr>
      <vt:lpstr>Khatra Adibasi Mahavidyalaya 1st semester. Bengali (Hons).    6th December, 2017 2017-2018</vt:lpstr>
      <vt:lpstr>যমক কি?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semester. Bengali (Hons). 2nd January, 2018</dc:title>
  <dc:creator>PARTHASAROTHI HATI</dc:creator>
  <cp:lastModifiedBy>ASIF</cp:lastModifiedBy>
  <cp:revision>5</cp:revision>
  <dcterms:created xsi:type="dcterms:W3CDTF">2023-01-08T05:11:49Z</dcterms:created>
  <dcterms:modified xsi:type="dcterms:W3CDTF">2023-01-18T02:50:32Z</dcterms:modified>
</cp:coreProperties>
</file>